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8"/>
    <p:sldId id="257" r:id="rId69"/>
    <p:sldId id="258" r:id="rId70"/>
    <p:sldId id="259" r:id="rId71"/>
    <p:sldId id="260" r:id="rId72"/>
    <p:sldId id="261" r:id="rId73"/>
    <p:sldId id="262" r:id="rId74"/>
    <p:sldId id="263" r:id="rId75"/>
    <p:sldId id="264" r:id="rId76"/>
    <p:sldId id="265" r:id="rId77"/>
    <p:sldId id="266" r:id="rId78"/>
    <p:sldId id="267" r:id="rId79"/>
    <p:sldId id="268" r:id="rId80"/>
    <p:sldId id="269" r:id="rId81"/>
    <p:sldId id="270" r:id="rId82"/>
    <p:sldId id="271" r:id="rId83"/>
    <p:sldId id="272" r:id="rId84"/>
    <p:sldId id="273" r:id="rId85"/>
    <p:sldId id="274" r:id="rId86"/>
    <p:sldId id="275" r:id="rId87"/>
    <p:sldId id="276" r:id="rId8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Agrandir Narrow" charset="1" panose="00000506000000000000"/>
      <p:regular r:id="rId12"/>
    </p:embeddedFont>
    <p:embeddedFont>
      <p:font typeface="Agrandir Narrow Bold" charset="1" panose="00000806000000000000"/>
      <p:regular r:id="rId13"/>
    </p:embeddedFont>
    <p:embeddedFont>
      <p:font typeface="Agrandir Narrow Italics" charset="1" panose="00000506000000000000"/>
      <p:regular r:id="rId14"/>
    </p:embeddedFont>
    <p:embeddedFont>
      <p:font typeface="Agrandir Narrow Bold Italics" charset="1" panose="00000806000000000000"/>
      <p:regular r:id="rId15"/>
    </p:embeddedFont>
    <p:embeddedFont>
      <p:font typeface="Agrandir Narrow Thin" charset="1" panose="00000206000000000000"/>
      <p:regular r:id="rId16"/>
    </p:embeddedFont>
    <p:embeddedFont>
      <p:font typeface="Agrandir Narrow Thin Italics" charset="1" panose="00000206000000000000"/>
      <p:regular r:id="rId17"/>
    </p:embeddedFont>
    <p:embeddedFont>
      <p:font typeface="Agrandir Narrow Medium" charset="1" panose="00000606000000000000"/>
      <p:regular r:id="rId18"/>
    </p:embeddedFont>
    <p:embeddedFont>
      <p:font typeface="Agrandir Narrow Medium Italics" charset="1" panose="00000606000000000000"/>
      <p:regular r:id="rId19"/>
    </p:embeddedFont>
    <p:embeddedFont>
      <p:font typeface="Agrandir Narrow Ultra-Bold" charset="1" panose="00000906000000000000"/>
      <p:regular r:id="rId20"/>
    </p:embeddedFont>
    <p:embeddedFont>
      <p:font typeface="Agrandir Narrow Ultra-Bold Italics" charset="1" panose="00000906000000000000"/>
      <p:regular r:id="rId21"/>
    </p:embeddedFont>
    <p:embeddedFont>
      <p:font typeface="Agrandir Narrow Heavy" charset="1" panose="00000A06000000000000"/>
      <p:regular r:id="rId22"/>
    </p:embeddedFont>
    <p:embeddedFont>
      <p:font typeface="Agrandir Narrow Heavy Italics" charset="1" panose="00000A06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  <p:embeddedFont>
      <p:font typeface="Aileron" charset="1" panose="00000500000000000000"/>
      <p:regular r:id="rId30"/>
    </p:embeddedFont>
    <p:embeddedFont>
      <p:font typeface="Aileron Bold" charset="1" panose="00000800000000000000"/>
      <p:regular r:id="rId31"/>
    </p:embeddedFont>
    <p:embeddedFont>
      <p:font typeface="Aileron Italics" charset="1" panose="00000500000000000000"/>
      <p:regular r:id="rId32"/>
    </p:embeddedFont>
    <p:embeddedFont>
      <p:font typeface="Aileron Bold Italics" charset="1" panose="00000800000000000000"/>
      <p:regular r:id="rId33"/>
    </p:embeddedFont>
    <p:embeddedFont>
      <p:font typeface="Aileron Thin" charset="1" panose="00000300000000000000"/>
      <p:regular r:id="rId34"/>
    </p:embeddedFont>
    <p:embeddedFont>
      <p:font typeface="Aileron Thin Italics" charset="1" panose="00000300000000000000"/>
      <p:regular r:id="rId35"/>
    </p:embeddedFont>
    <p:embeddedFont>
      <p:font typeface="Aileron Light" charset="1" panose="00000400000000000000"/>
      <p:regular r:id="rId36"/>
    </p:embeddedFont>
    <p:embeddedFont>
      <p:font typeface="Aileron Light Italics" charset="1" panose="00000400000000000000"/>
      <p:regular r:id="rId37"/>
    </p:embeddedFont>
    <p:embeddedFont>
      <p:font typeface="Aileron Ultra-Bold" charset="1" panose="00000A00000000000000"/>
      <p:regular r:id="rId38"/>
    </p:embeddedFont>
    <p:embeddedFont>
      <p:font typeface="Aileron Ultra-Bold Italics" charset="1" panose="00000A00000000000000"/>
      <p:regular r:id="rId39"/>
    </p:embeddedFont>
    <p:embeddedFont>
      <p:font typeface="Aileron Heavy" charset="1" panose="00000A00000000000000"/>
      <p:regular r:id="rId40"/>
    </p:embeddedFont>
    <p:embeddedFont>
      <p:font typeface="Aileron Heavy Italics" charset="1" panose="00000A00000000000000"/>
      <p:regular r:id="rId41"/>
    </p:embeddedFont>
    <p:embeddedFont>
      <p:font typeface="Open Sans" charset="1" panose="020B0606030504020204"/>
      <p:regular r:id="rId42"/>
    </p:embeddedFont>
    <p:embeddedFont>
      <p:font typeface="Open Sans Bold" charset="1" panose="020B0806030504020204"/>
      <p:regular r:id="rId43"/>
    </p:embeddedFont>
    <p:embeddedFont>
      <p:font typeface="Open Sans Italics" charset="1" panose="020B0606030504020204"/>
      <p:regular r:id="rId44"/>
    </p:embeddedFont>
    <p:embeddedFont>
      <p:font typeface="Open Sans Bold Italics" charset="1" panose="020B0806030504020204"/>
      <p:regular r:id="rId45"/>
    </p:embeddedFont>
    <p:embeddedFont>
      <p:font typeface="Open Sans Light" charset="1" panose="020B0306030504020204"/>
      <p:regular r:id="rId46"/>
    </p:embeddedFont>
    <p:embeddedFont>
      <p:font typeface="Open Sans Light Italics" charset="1" panose="020B0306030504020204"/>
      <p:regular r:id="rId47"/>
    </p:embeddedFont>
    <p:embeddedFont>
      <p:font typeface="Open Sans Ultra-Bold" charset="1" panose="00000000000000000000"/>
      <p:regular r:id="rId48"/>
    </p:embeddedFont>
    <p:embeddedFont>
      <p:font typeface="Open Sans Ultra-Bold Italics" charset="1" panose="00000000000000000000"/>
      <p:regular r:id="rId49"/>
    </p:embeddedFont>
    <p:embeddedFont>
      <p:font typeface="Montserrat" charset="1" panose="00000500000000000000"/>
      <p:regular r:id="rId50"/>
    </p:embeddedFont>
    <p:embeddedFont>
      <p:font typeface="Montserrat Bold" charset="1" panose="00000800000000000000"/>
      <p:regular r:id="rId51"/>
    </p:embeddedFont>
    <p:embeddedFont>
      <p:font typeface="Montserrat Italics" charset="1" panose="00000500000000000000"/>
      <p:regular r:id="rId52"/>
    </p:embeddedFont>
    <p:embeddedFont>
      <p:font typeface="Montserrat Bold Italics" charset="1" panose="00000800000000000000"/>
      <p:regular r:id="rId53"/>
    </p:embeddedFont>
    <p:embeddedFont>
      <p:font typeface="Montserrat Thin" charset="1" panose="00000300000000000000"/>
      <p:regular r:id="rId54"/>
    </p:embeddedFont>
    <p:embeddedFont>
      <p:font typeface="Montserrat Thin Italics" charset="1" panose="00000300000000000000"/>
      <p:regular r:id="rId55"/>
    </p:embeddedFont>
    <p:embeddedFont>
      <p:font typeface="Montserrat Extra-Light" charset="1" panose="00000300000000000000"/>
      <p:regular r:id="rId56"/>
    </p:embeddedFont>
    <p:embeddedFont>
      <p:font typeface="Montserrat Extra-Light Italics" charset="1" panose="00000300000000000000"/>
      <p:regular r:id="rId57"/>
    </p:embeddedFont>
    <p:embeddedFont>
      <p:font typeface="Montserrat Light" charset="1" panose="00000400000000000000"/>
      <p:regular r:id="rId58"/>
    </p:embeddedFont>
    <p:embeddedFont>
      <p:font typeface="Montserrat Light Italics" charset="1" panose="00000400000000000000"/>
      <p:regular r:id="rId59"/>
    </p:embeddedFont>
    <p:embeddedFont>
      <p:font typeface="Montserrat Medium" charset="1" panose="00000600000000000000"/>
      <p:regular r:id="rId60"/>
    </p:embeddedFont>
    <p:embeddedFont>
      <p:font typeface="Montserrat Medium Italics" charset="1" panose="00000600000000000000"/>
      <p:regular r:id="rId61"/>
    </p:embeddedFont>
    <p:embeddedFont>
      <p:font typeface="Montserrat Semi-Bold" charset="1" panose="00000700000000000000"/>
      <p:regular r:id="rId62"/>
    </p:embeddedFont>
    <p:embeddedFont>
      <p:font typeface="Montserrat Semi-Bold Italics" charset="1" panose="00000700000000000000"/>
      <p:regular r:id="rId63"/>
    </p:embeddedFont>
    <p:embeddedFont>
      <p:font typeface="Montserrat Ultra-Bold" charset="1" panose="00000900000000000000"/>
      <p:regular r:id="rId64"/>
    </p:embeddedFont>
    <p:embeddedFont>
      <p:font typeface="Montserrat Ultra-Bold Italics" charset="1" panose="00000900000000000000"/>
      <p:regular r:id="rId65"/>
    </p:embeddedFont>
    <p:embeddedFont>
      <p:font typeface="Montserrat Heavy" charset="1" panose="00000A00000000000000"/>
      <p:regular r:id="rId66"/>
    </p:embeddedFont>
    <p:embeddedFont>
      <p:font typeface="Montserrat Heavy Italics" charset="1" panose="00000A00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slides/slide1.xml" Type="http://schemas.openxmlformats.org/officeDocument/2006/relationships/slide"/><Relationship Id="rId69" Target="slides/slide2.xml" Type="http://schemas.openxmlformats.org/officeDocument/2006/relationships/slide"/><Relationship Id="rId7" Target="fonts/font7.fntdata" Type="http://schemas.openxmlformats.org/officeDocument/2006/relationships/font"/><Relationship Id="rId70" Target="slides/slide3.xml" Type="http://schemas.openxmlformats.org/officeDocument/2006/relationships/slide"/><Relationship Id="rId71" Target="slides/slide4.xml" Type="http://schemas.openxmlformats.org/officeDocument/2006/relationships/slide"/><Relationship Id="rId72" Target="slides/slide5.xml" Type="http://schemas.openxmlformats.org/officeDocument/2006/relationships/slide"/><Relationship Id="rId73" Target="slides/slide6.xml" Type="http://schemas.openxmlformats.org/officeDocument/2006/relationships/slide"/><Relationship Id="rId74" Target="slides/slide7.xml" Type="http://schemas.openxmlformats.org/officeDocument/2006/relationships/slide"/><Relationship Id="rId75" Target="slides/slide8.xml" Type="http://schemas.openxmlformats.org/officeDocument/2006/relationships/slide"/><Relationship Id="rId76" Target="slides/slide9.xml" Type="http://schemas.openxmlformats.org/officeDocument/2006/relationships/slide"/><Relationship Id="rId77" Target="slides/slide10.xml" Type="http://schemas.openxmlformats.org/officeDocument/2006/relationships/slide"/><Relationship Id="rId78" Target="slides/slide11.xml" Type="http://schemas.openxmlformats.org/officeDocument/2006/relationships/slide"/><Relationship Id="rId79" Target="slides/slide12.xml" Type="http://schemas.openxmlformats.org/officeDocument/2006/relationships/slide"/><Relationship Id="rId8" Target="fonts/font8.fntdata" Type="http://schemas.openxmlformats.org/officeDocument/2006/relationships/font"/><Relationship Id="rId80" Target="slides/slide13.xml" Type="http://schemas.openxmlformats.org/officeDocument/2006/relationships/slide"/><Relationship Id="rId81" Target="slides/slide14.xml" Type="http://schemas.openxmlformats.org/officeDocument/2006/relationships/slide"/><Relationship Id="rId82" Target="slides/slide15.xml" Type="http://schemas.openxmlformats.org/officeDocument/2006/relationships/slide"/><Relationship Id="rId83" Target="slides/slide16.xml" Type="http://schemas.openxmlformats.org/officeDocument/2006/relationships/slide"/><Relationship Id="rId84" Target="slides/slide17.xml" Type="http://schemas.openxmlformats.org/officeDocument/2006/relationships/slide"/><Relationship Id="rId85" Target="slides/slide18.xml" Type="http://schemas.openxmlformats.org/officeDocument/2006/relationships/slide"/><Relationship Id="rId86" Target="slides/slide19.xml" Type="http://schemas.openxmlformats.org/officeDocument/2006/relationships/slide"/><Relationship Id="rId87" Target="slides/slide20.xml" Type="http://schemas.openxmlformats.org/officeDocument/2006/relationships/slide"/><Relationship Id="rId88" Target="slides/slide21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Fys42Prnw.mp4" Type="http://schemas.openxmlformats.org/officeDocument/2006/relationships/video"/><Relationship Id="rId4" Target="../media/VAFys42Prnw.mp4" Type="http://schemas.microsoft.com/office/2007/relationships/media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FyvIeCqJo.mp4" Type="http://schemas.openxmlformats.org/officeDocument/2006/relationships/video"/><Relationship Id="rId4" Target="../media/VAFyvIeCqJo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FyvIeCqJo.mp4" Type="http://schemas.openxmlformats.org/officeDocument/2006/relationships/video"/><Relationship Id="rId4" Target="../media/VAFyvIeCqJo.mp4" Type="http://schemas.microsoft.com/office/2007/relationships/media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FyujgdbDM.mp4" Type="http://schemas.openxmlformats.org/officeDocument/2006/relationships/video"/><Relationship Id="rId4" Target="../media/VAFyujgdbDM.mp4" Type="http://schemas.microsoft.com/office/2007/relationships/media"/><Relationship Id="rId5" Target="../media/image16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8862" y="1798686"/>
            <a:ext cx="753561" cy="75356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24359" y="6369050"/>
            <a:ext cx="1578921" cy="15789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67131" y="2552248"/>
            <a:ext cx="708243" cy="879308"/>
          </a:xfrm>
          <a:custGeom>
            <a:avLst/>
            <a:gdLst/>
            <a:ahLst/>
            <a:cxnLst/>
            <a:rect r="r" b="b" t="t" l="l"/>
            <a:pathLst>
              <a:path h="879308" w="708243">
                <a:moveTo>
                  <a:pt x="0" y="0"/>
                </a:moveTo>
                <a:lnTo>
                  <a:pt x="708243" y="0"/>
                </a:lnTo>
                <a:lnTo>
                  <a:pt x="708243" y="879308"/>
                </a:lnTo>
                <a:lnTo>
                  <a:pt x="0" y="87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69299" y="1354711"/>
            <a:ext cx="4826877" cy="4826877"/>
          </a:xfrm>
          <a:custGeom>
            <a:avLst/>
            <a:gdLst/>
            <a:ahLst/>
            <a:cxnLst/>
            <a:rect r="r" b="b" t="t" l="l"/>
            <a:pathLst>
              <a:path h="4826877" w="4826877">
                <a:moveTo>
                  <a:pt x="0" y="0"/>
                </a:moveTo>
                <a:lnTo>
                  <a:pt x="4826877" y="0"/>
                </a:lnTo>
                <a:lnTo>
                  <a:pt x="4826877" y="4826877"/>
                </a:lnTo>
                <a:lnTo>
                  <a:pt x="0" y="4826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67131" y="4022725"/>
            <a:ext cx="1125950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Bold"/>
              </a:rPr>
              <a:t>Sign Language detector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0039" y="2646588"/>
            <a:ext cx="2757872" cy="47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3"/>
              </a:lnSpc>
              <a:spcBef>
                <a:spcPct val="0"/>
              </a:spcBef>
            </a:pPr>
            <a:r>
              <a:rPr lang="en-US" sz="2809">
                <a:solidFill>
                  <a:srgbClr val="000000"/>
                </a:solidFill>
                <a:latin typeface="Montserrat"/>
              </a:rPr>
              <a:t>Deep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957920"/>
            <a:ext cx="10072534" cy="13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1"/>
              </a:lnSpc>
            </a:pPr>
            <a:r>
              <a:rPr lang="en-US" sz="3465">
                <a:solidFill>
                  <a:srgbClr val="000000"/>
                </a:solidFill>
                <a:latin typeface="Agrandir Narrow Bold"/>
              </a:rPr>
              <a:t>Presented by : </a:t>
            </a:r>
            <a:r>
              <a:rPr lang="en-US" sz="3465">
                <a:solidFill>
                  <a:srgbClr val="000000"/>
                </a:solidFill>
                <a:latin typeface="Agrandir Narrow"/>
              </a:rPr>
              <a:t> AARAB Yousra</a:t>
            </a:r>
          </a:p>
          <a:p>
            <a:pPr>
              <a:lnSpc>
                <a:spcPts val="4851"/>
              </a:lnSpc>
              <a:spcBef>
                <a:spcPct val="0"/>
              </a:spcBef>
            </a:pPr>
            <a:r>
              <a:rPr lang="en-US" sz="3465">
                <a:solidFill>
                  <a:srgbClr val="000000"/>
                </a:solidFill>
                <a:latin typeface="Agrandir Narrow"/>
              </a:rPr>
              <a:t>                               ABERKCHANE Kawtar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182100"/>
            <a:ext cx="254298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Process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3" id="23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2" id="52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3" id="53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4" id="54"/>
          <p:cNvSpPr txBox="true"/>
          <p:nvPr/>
        </p:nvSpPr>
        <p:spPr>
          <a:xfrm rot="0">
            <a:off x="5629129" y="7352515"/>
            <a:ext cx="4471359" cy="70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278">
                <a:solidFill>
                  <a:srgbClr val="000000"/>
                </a:solidFill>
                <a:latin typeface="Agrandir Narrow"/>
              </a:rPr>
              <a:t>Training Setup and Model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0" id="60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65" id="65"/>
          <p:cNvSpPr txBox="true"/>
          <p:nvPr/>
        </p:nvSpPr>
        <p:spPr>
          <a:xfrm rot="0">
            <a:off x="3620693" y="8380609"/>
            <a:ext cx="12652045" cy="147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D5444C"/>
                </a:solidFill>
                <a:latin typeface="Aileron"/>
              </a:rPr>
              <a:t>Set checkpoint 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D5444C"/>
                </a:solidFill>
                <a:latin typeface="Aileron"/>
              </a:rPr>
              <a:t>Instantiate the trainer.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D5444C"/>
                </a:solidFill>
                <a:latin typeface="Aileron"/>
              </a:rPr>
              <a:t>Define metrics, training parameters, and model instantiation for </a:t>
            </a:r>
            <a:r>
              <a:rPr lang="en-US" sz="2799">
                <a:solidFill>
                  <a:srgbClr val="D5444C"/>
                </a:solidFill>
                <a:latin typeface="Aileron Bold"/>
              </a:rPr>
              <a:t>FineTuning</a:t>
            </a:r>
            <a:r>
              <a:rPr lang="en-US" sz="2799">
                <a:solidFill>
                  <a:srgbClr val="D5444C"/>
                </a:solidFill>
                <a:latin typeface="Aileron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Process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3" id="23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2" id="52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3" id="53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4" id="54"/>
          <p:cNvSpPr txBox="true"/>
          <p:nvPr/>
        </p:nvSpPr>
        <p:spPr>
          <a:xfrm rot="0">
            <a:off x="7914750" y="4420206"/>
            <a:ext cx="5138416" cy="70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278">
                <a:solidFill>
                  <a:srgbClr val="000000"/>
                </a:solidFill>
                <a:latin typeface="Agrandir Narrow"/>
              </a:rPr>
              <a:t>Data Handling and Inspection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0" id="60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65" id="65"/>
          <p:cNvSpPr txBox="true"/>
          <p:nvPr/>
        </p:nvSpPr>
        <p:spPr>
          <a:xfrm rot="0">
            <a:off x="7292710" y="8305015"/>
            <a:ext cx="6809934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D5444C"/>
                </a:solidFill>
                <a:latin typeface="Aileron"/>
              </a:rPr>
              <a:t>Load, visualize, and inspect the dataset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Process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3" id="23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2" id="52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3" id="53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4" id="54"/>
          <p:cNvSpPr txBox="true"/>
          <p:nvPr/>
        </p:nvSpPr>
        <p:spPr>
          <a:xfrm rot="0">
            <a:off x="11119817" y="7352515"/>
            <a:ext cx="4062472" cy="70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278">
                <a:solidFill>
                  <a:srgbClr val="000000"/>
                </a:solidFill>
                <a:latin typeface="Agrandir Narrow"/>
              </a:rPr>
              <a:t>Training and Evaluation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0" id="60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65" id="65"/>
          <p:cNvSpPr txBox="true"/>
          <p:nvPr/>
        </p:nvSpPr>
        <p:spPr>
          <a:xfrm rot="0">
            <a:off x="10483958" y="8418709"/>
            <a:ext cx="6852929" cy="147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D5444C"/>
                </a:solidFill>
                <a:latin typeface="Aileron"/>
              </a:rPr>
              <a:t>Execute model training.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D5444C"/>
                </a:solidFill>
                <a:latin typeface="Aileron"/>
              </a:rPr>
              <a:t>Get the best trained model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D5444C"/>
                </a:solidFill>
                <a:latin typeface="Aileron"/>
              </a:rPr>
              <a:t>Evaluate the best model's performance.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7750" y="3805517"/>
            <a:ext cx="16051023" cy="3494981"/>
          </a:xfrm>
          <a:custGeom>
            <a:avLst/>
            <a:gdLst/>
            <a:ahLst/>
            <a:cxnLst/>
            <a:rect r="r" b="b" t="t" l="l"/>
            <a:pathLst>
              <a:path h="3494981" w="16051023">
                <a:moveTo>
                  <a:pt x="0" y="0"/>
                </a:moveTo>
                <a:lnTo>
                  <a:pt x="16051023" y="0"/>
                </a:lnTo>
                <a:lnTo>
                  <a:pt x="16051023" y="3494980"/>
                </a:lnTo>
                <a:lnTo>
                  <a:pt x="0" y="3494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Process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30520" y="8016228"/>
            <a:ext cx="8626961" cy="196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Precision@0.50 = 0.1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Recall@0.50 = 1.0 =&gt; it captures all actual positives.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mAP@0.50 = 0.87 =&gt; better performance.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F1@0.50 = 0.17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Process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3" id="23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2" id="52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3" id="53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4" id="54"/>
          <p:cNvSpPr txBox="true"/>
          <p:nvPr/>
        </p:nvSpPr>
        <p:spPr>
          <a:xfrm rot="0">
            <a:off x="14670643" y="4439256"/>
            <a:ext cx="1691848" cy="70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278">
                <a:solidFill>
                  <a:srgbClr val="000000"/>
                </a:solidFill>
                <a:latin typeface="Agrandir Narrow"/>
              </a:rPr>
              <a:t>Inference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0" id="60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65" id="65"/>
          <p:cNvSpPr txBox="true"/>
          <p:nvPr/>
        </p:nvSpPr>
        <p:spPr>
          <a:xfrm rot="0">
            <a:off x="11740820" y="7924015"/>
            <a:ext cx="6254640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D5444C"/>
                </a:solidFill>
                <a:latin typeface="Aileron"/>
              </a:rPr>
              <a:t>Use the trained model for inference.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38624" y="5525014"/>
            <a:ext cx="3569570" cy="3569570"/>
          </a:xfrm>
          <a:custGeom>
            <a:avLst/>
            <a:gdLst/>
            <a:ahLst/>
            <a:cxnLst/>
            <a:rect r="r" b="b" t="t" l="l"/>
            <a:pathLst>
              <a:path h="3569570" w="3569570">
                <a:moveTo>
                  <a:pt x="0" y="0"/>
                </a:moveTo>
                <a:lnTo>
                  <a:pt x="3569570" y="0"/>
                </a:lnTo>
                <a:lnTo>
                  <a:pt x="3569570" y="3569570"/>
                </a:lnTo>
                <a:lnTo>
                  <a:pt x="0" y="356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93969" y="3418863"/>
            <a:ext cx="3803707" cy="3850243"/>
          </a:xfrm>
          <a:custGeom>
            <a:avLst/>
            <a:gdLst/>
            <a:ahLst/>
            <a:cxnLst/>
            <a:rect r="r" b="b" t="t" l="l"/>
            <a:pathLst>
              <a:path h="3850243" w="3803707">
                <a:moveTo>
                  <a:pt x="0" y="0"/>
                </a:moveTo>
                <a:lnTo>
                  <a:pt x="3803708" y="0"/>
                </a:lnTo>
                <a:lnTo>
                  <a:pt x="3803708" y="3850243"/>
                </a:lnTo>
                <a:lnTo>
                  <a:pt x="0" y="3850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2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83452" y="5525014"/>
            <a:ext cx="5232274" cy="3488183"/>
          </a:xfrm>
          <a:custGeom>
            <a:avLst/>
            <a:gdLst/>
            <a:ahLst/>
            <a:cxnLst/>
            <a:rect r="r" b="b" t="t" l="l"/>
            <a:pathLst>
              <a:path h="3488183" w="5232274">
                <a:moveTo>
                  <a:pt x="0" y="0"/>
                </a:moveTo>
                <a:lnTo>
                  <a:pt x="5232274" y="0"/>
                </a:lnTo>
                <a:lnTo>
                  <a:pt x="5232274" y="3488183"/>
                </a:lnTo>
                <a:lnTo>
                  <a:pt x="0" y="3488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Tools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30675" y="9182100"/>
            <a:ext cx="31154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9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13261" y="0"/>
            <a:ext cx="7744431" cy="10287000"/>
          </a:xfrm>
          <a:custGeom>
            <a:avLst/>
            <a:gdLst/>
            <a:ahLst/>
            <a:cxnLst/>
            <a:rect r="r" b="b" t="t" l="l"/>
            <a:pathLst>
              <a:path h="10287000" w="7744431">
                <a:moveTo>
                  <a:pt x="0" y="0"/>
                </a:moveTo>
                <a:lnTo>
                  <a:pt x="7744431" y="0"/>
                </a:lnTo>
                <a:lnTo>
                  <a:pt x="77444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5350"/>
            <a:ext cx="11256585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703" y="3132333"/>
            <a:ext cx="7561489" cy="66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6722" indent="-333361" lvl="1">
              <a:lnSpc>
                <a:spcPts val="4879"/>
              </a:lnSpc>
              <a:buFont typeface="Arial"/>
              <a:buChar char="•"/>
            </a:pPr>
            <a:r>
              <a:rPr lang="en-US" sz="3088">
                <a:solidFill>
                  <a:srgbClr val="00004D"/>
                </a:solidFill>
                <a:latin typeface="Agrandir Narrow Bold"/>
              </a:rPr>
              <a:t>Test on image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0517" y="9182100"/>
            <a:ext cx="5231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95739" y="3035103"/>
            <a:ext cx="12892261" cy="725189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95350"/>
            <a:ext cx="11256585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6903" y="2982472"/>
            <a:ext cx="7561489" cy="66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6722" indent="-333361" lvl="1">
              <a:lnSpc>
                <a:spcPts val="4879"/>
              </a:lnSpc>
              <a:buFont typeface="Arial"/>
              <a:buChar char="•"/>
            </a:pPr>
            <a:r>
              <a:rPr lang="en-US" sz="3088">
                <a:solidFill>
                  <a:srgbClr val="00004D"/>
                </a:solidFill>
                <a:latin typeface="Agrandir Narrow Bold"/>
              </a:rPr>
              <a:t>Test on a video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16735" y="9182100"/>
            <a:ext cx="539428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Bold"/>
              </a:rPr>
              <a:t>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11256585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Application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16735" y="9182100"/>
            <a:ext cx="539428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07339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116735" y="9182100"/>
            <a:ext cx="539428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Bold"/>
              </a:rPr>
              <a:t>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8694" y="1786148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Plan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"/>
            <a:chOff x="0" y="0"/>
            <a:chExt cx="9414331" cy="5295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14331" cy="529556"/>
            </a:xfrm>
            <a:custGeom>
              <a:avLst/>
              <a:gdLst/>
              <a:ahLst/>
              <a:cxnLst/>
              <a:rect r="r" b="b" t="t" l="l"/>
              <a:pathLst>
                <a:path h="52955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529556"/>
                  </a:lnTo>
                  <a:lnTo>
                    <a:pt x="0" y="52955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14331" cy="567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032636"/>
            <a:chOff x="0" y="0"/>
            <a:chExt cx="24384000" cy="404351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4384000" cy="4043515"/>
              <a:chOff x="0" y="0"/>
              <a:chExt cx="9414331" cy="156114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414331" cy="1561146"/>
              </a:xfrm>
              <a:custGeom>
                <a:avLst/>
                <a:gdLst/>
                <a:ahLst/>
                <a:cxnLst/>
                <a:rect r="r" b="b" t="t" l="l"/>
                <a:pathLst>
                  <a:path h="1561146" w="9414331">
                    <a:moveTo>
                      <a:pt x="0" y="0"/>
                    </a:moveTo>
                    <a:lnTo>
                      <a:pt x="9414331" y="0"/>
                    </a:lnTo>
                    <a:lnTo>
                      <a:pt x="9414331" y="1561146"/>
                    </a:lnTo>
                    <a:lnTo>
                      <a:pt x="0" y="1561146"/>
                    </a:lnTo>
                    <a:close/>
                  </a:path>
                </a:pathLst>
              </a:custGeom>
              <a:solidFill>
                <a:srgbClr val="D5444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9414331" cy="15992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371600" y="1238250"/>
              <a:ext cx="8483208" cy="1617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276"/>
                </a:lnSpc>
                <a:spcBef>
                  <a:spcPct val="0"/>
                </a:spcBef>
              </a:pPr>
              <a:r>
                <a:rPr lang="en-US" sz="7340">
                  <a:solidFill>
                    <a:srgbClr val="FFFFFF"/>
                  </a:solidFill>
                  <a:latin typeface="Montserrat Bold"/>
                </a:rPr>
                <a:t>Plan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2007" y="9182100"/>
            <a:ext cx="268883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86842" y="4142215"/>
            <a:ext cx="719336" cy="71933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186842" y="6038355"/>
            <a:ext cx="719336" cy="71933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762151" y="4163858"/>
            <a:ext cx="733505" cy="73350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186842" y="8041346"/>
            <a:ext cx="719336" cy="71933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762151" y="6023657"/>
            <a:ext cx="733505" cy="733505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506078" y="3781561"/>
            <a:ext cx="4307965" cy="109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2"/>
              </a:lnSpc>
            </a:pPr>
            <a:r>
              <a:rPr lang="en-US" sz="4296">
                <a:solidFill>
                  <a:srgbClr val="00004D"/>
                </a:solidFill>
                <a:latin typeface="Agrandir Narrow"/>
              </a:rPr>
              <a:t>Project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92501" y="3990699"/>
            <a:ext cx="508019" cy="87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4"/>
              </a:lnSpc>
            </a:pPr>
            <a:r>
              <a:rPr lang="en-US" sz="4040">
                <a:solidFill>
                  <a:srgbClr val="F5F5F5"/>
                </a:solidFill>
                <a:latin typeface="Agrandir Narrow Ultra-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06078" y="5679776"/>
            <a:ext cx="4092667" cy="109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592"/>
              </a:lnSpc>
              <a:spcBef>
                <a:spcPct val="0"/>
              </a:spcBef>
            </a:pPr>
            <a:r>
              <a:rPr lang="en-US" sz="4296">
                <a:solidFill>
                  <a:srgbClr val="000000"/>
                </a:solidFill>
                <a:latin typeface="Agrandir Narrow"/>
              </a:rPr>
              <a:t>Used DataSet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92501" y="5886839"/>
            <a:ext cx="508019" cy="87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44"/>
              </a:lnSpc>
              <a:spcBef>
                <a:spcPct val="0"/>
              </a:spcBef>
            </a:pPr>
            <a:r>
              <a:rPr lang="en-US" sz="4040" u="none">
                <a:solidFill>
                  <a:srgbClr val="F5F5F5"/>
                </a:solidFill>
                <a:latin typeface="Agrandir Narrow Ultra-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07371" y="3792218"/>
            <a:ext cx="6957613" cy="112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761"/>
              </a:lnSpc>
              <a:spcBef>
                <a:spcPct val="0"/>
              </a:spcBef>
            </a:pPr>
            <a:r>
              <a:rPr lang="en-US" sz="4380">
                <a:solidFill>
                  <a:srgbClr val="00004D"/>
                </a:solidFill>
                <a:latin typeface="Agrandir Narrow"/>
              </a:rPr>
              <a:t>Followed Process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69891" y="4004898"/>
            <a:ext cx="518025" cy="89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469"/>
              </a:lnSpc>
              <a:spcBef>
                <a:spcPct val="0"/>
              </a:spcBef>
            </a:pPr>
            <a:r>
              <a:rPr lang="en-US" sz="4120" u="none">
                <a:solidFill>
                  <a:srgbClr val="F5F5F5"/>
                </a:solidFill>
                <a:latin typeface="Agrandir Narrow Ultra-Bold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06078" y="7684843"/>
            <a:ext cx="2970151" cy="109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592"/>
              </a:lnSpc>
              <a:spcBef>
                <a:spcPct val="0"/>
              </a:spcBef>
            </a:pPr>
            <a:r>
              <a:rPr lang="en-US" sz="4296">
                <a:solidFill>
                  <a:srgbClr val="00004D"/>
                </a:solidFill>
                <a:latin typeface="Agrandir Narrow"/>
              </a:rPr>
              <a:t>Architecture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92501" y="7889829"/>
            <a:ext cx="508019" cy="87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44"/>
              </a:lnSpc>
              <a:spcBef>
                <a:spcPct val="0"/>
              </a:spcBef>
            </a:pPr>
            <a:r>
              <a:rPr lang="en-US" sz="4040" u="none">
                <a:solidFill>
                  <a:srgbClr val="F5F5F5"/>
                </a:solidFill>
                <a:latin typeface="Agrandir Narrow Ultra-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07371" y="5654133"/>
            <a:ext cx="6957613" cy="112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761"/>
              </a:lnSpc>
              <a:spcBef>
                <a:spcPct val="0"/>
              </a:spcBef>
            </a:pPr>
            <a:r>
              <a:rPr lang="en-US" sz="4380">
                <a:solidFill>
                  <a:srgbClr val="00004D"/>
                </a:solidFill>
                <a:latin typeface="Agrandir Narrow"/>
              </a:rPr>
              <a:t>Tools &amp; libraries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869891" y="5864697"/>
            <a:ext cx="518025" cy="89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469"/>
              </a:lnSpc>
              <a:spcBef>
                <a:spcPct val="0"/>
              </a:spcBef>
            </a:pPr>
            <a:r>
              <a:rPr lang="en-US" sz="4120" u="none">
                <a:solidFill>
                  <a:srgbClr val="F5F5F5"/>
                </a:solidFill>
                <a:latin typeface="Agrandir Narrow Ultra-Bold"/>
              </a:rPr>
              <a:t>5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762151" y="7999873"/>
            <a:ext cx="719336" cy="719336"/>
            <a:chOff x="0" y="0"/>
            <a:chExt cx="6350000" cy="635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0081387" y="7643370"/>
            <a:ext cx="1695686" cy="109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592"/>
              </a:lnSpc>
              <a:spcBef>
                <a:spcPct val="0"/>
              </a:spcBef>
            </a:pPr>
            <a:r>
              <a:rPr lang="en-US" sz="4296">
                <a:solidFill>
                  <a:srgbClr val="00004D"/>
                </a:solidFill>
                <a:latin typeface="Agrandir Narrow"/>
              </a:rPr>
              <a:t>Results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67810" y="7848356"/>
            <a:ext cx="508019" cy="87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44"/>
              </a:lnSpc>
              <a:spcBef>
                <a:spcPct val="0"/>
              </a:spcBef>
            </a:pPr>
            <a:r>
              <a:rPr lang="en-US" sz="4040">
                <a:solidFill>
                  <a:srgbClr val="F5F5F5"/>
                </a:solidFill>
                <a:latin typeface="Agrandir Narrow Ultra-Bold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3290.0000" end="15939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116735" y="9182100"/>
            <a:ext cx="539428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anva Sans Bold"/>
              </a:rPr>
              <a:t>13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24384000" cy="404351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4043515"/>
              <a:chOff x="0" y="0"/>
              <a:chExt cx="9414331" cy="156114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414331" cy="1561146"/>
              </a:xfrm>
              <a:custGeom>
                <a:avLst/>
                <a:gdLst/>
                <a:ahLst/>
                <a:cxnLst/>
                <a:rect r="r" b="b" t="t" l="l"/>
                <a:pathLst>
                  <a:path h="1561146" w="9414331">
                    <a:moveTo>
                      <a:pt x="0" y="0"/>
                    </a:moveTo>
                    <a:lnTo>
                      <a:pt x="9414331" y="0"/>
                    </a:lnTo>
                    <a:lnTo>
                      <a:pt x="9414331" y="1561146"/>
                    </a:lnTo>
                    <a:lnTo>
                      <a:pt x="0" y="1561146"/>
                    </a:lnTo>
                    <a:close/>
                  </a:path>
                </a:pathLst>
              </a:custGeom>
              <a:solidFill>
                <a:srgbClr val="D5444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9414331" cy="15992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71600" y="1238250"/>
              <a:ext cx="8483208" cy="1617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2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474422" y="4260120"/>
            <a:ext cx="9339155" cy="3003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7"/>
              </a:lnSpc>
            </a:pPr>
            <a:r>
              <a:rPr lang="en-US" sz="5903">
                <a:solidFill>
                  <a:srgbClr val="00004D"/>
                </a:solidFill>
                <a:latin typeface="Agrandir Narrow Bold"/>
              </a:rPr>
              <a:t>Thank you for your attention !!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11563" y="9182100"/>
            <a:ext cx="549771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18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24384000" cy="404351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4043515"/>
              <a:chOff x="0" y="0"/>
              <a:chExt cx="9414331" cy="156114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414331" cy="1561146"/>
              </a:xfrm>
              <a:custGeom>
                <a:avLst/>
                <a:gdLst/>
                <a:ahLst/>
                <a:cxnLst/>
                <a:rect r="r" b="b" t="t" l="l"/>
                <a:pathLst>
                  <a:path h="1561146" w="9414331">
                    <a:moveTo>
                      <a:pt x="0" y="0"/>
                    </a:moveTo>
                    <a:lnTo>
                      <a:pt x="9414331" y="0"/>
                    </a:lnTo>
                    <a:lnTo>
                      <a:pt x="9414331" y="1561146"/>
                    </a:lnTo>
                    <a:lnTo>
                      <a:pt x="0" y="1561146"/>
                    </a:lnTo>
                    <a:close/>
                  </a:path>
                </a:pathLst>
              </a:custGeom>
              <a:solidFill>
                <a:srgbClr val="D5444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9414331" cy="15992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71600" y="1146315"/>
              <a:ext cx="11874563" cy="1617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276"/>
                </a:lnSpc>
                <a:spcBef>
                  <a:spcPct val="0"/>
                </a:spcBef>
              </a:pPr>
              <a:r>
                <a:rPr lang="en-US" sz="7340">
                  <a:solidFill>
                    <a:srgbClr val="FFFFFF"/>
                  </a:solidFill>
                  <a:latin typeface="Montserrat Bold"/>
                </a:rPr>
                <a:t>Project Overview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7037007" y="5755611"/>
            <a:ext cx="585019" cy="4072918"/>
          </a:xfrm>
          <a:custGeom>
            <a:avLst/>
            <a:gdLst/>
            <a:ahLst/>
            <a:cxnLst/>
            <a:rect r="r" b="b" t="t" l="l"/>
            <a:pathLst>
              <a:path h="4072918" w="585019">
                <a:moveTo>
                  <a:pt x="585020" y="0"/>
                </a:moveTo>
                <a:lnTo>
                  <a:pt x="0" y="0"/>
                </a:lnTo>
                <a:lnTo>
                  <a:pt x="0" y="4072918"/>
                </a:lnTo>
                <a:lnTo>
                  <a:pt x="585020" y="4072918"/>
                </a:lnTo>
                <a:lnTo>
                  <a:pt x="5850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551141" y="6426300"/>
            <a:ext cx="368513" cy="2565600"/>
          </a:xfrm>
          <a:custGeom>
            <a:avLst/>
            <a:gdLst/>
            <a:ahLst/>
            <a:cxnLst/>
            <a:rect r="r" b="b" t="t" l="l"/>
            <a:pathLst>
              <a:path h="2565600" w="368513">
                <a:moveTo>
                  <a:pt x="368513" y="0"/>
                </a:moveTo>
                <a:lnTo>
                  <a:pt x="0" y="0"/>
                </a:lnTo>
                <a:lnTo>
                  <a:pt x="0" y="2565599"/>
                </a:lnTo>
                <a:lnTo>
                  <a:pt x="368513" y="2565599"/>
                </a:lnTo>
                <a:lnTo>
                  <a:pt x="3685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76921" y="5494420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43871" y="9182100"/>
            <a:ext cx="28515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4349" y="3693160"/>
            <a:ext cx="6713529" cy="145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grandir Narrow"/>
              </a:rPr>
              <a:t>About One billion people in the world lives with disabilities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3952" y="6869630"/>
            <a:ext cx="5300464" cy="145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grandir Narrow"/>
              </a:rPr>
              <a:t>Of those about 275 million have hearing loss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17877" y="6262061"/>
            <a:ext cx="5300464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0"/>
              </a:lnSpc>
              <a:spcBef>
                <a:spcPct val="0"/>
              </a:spcBef>
            </a:pPr>
            <a:r>
              <a:rPr lang="en-US" sz="3500">
                <a:solidFill>
                  <a:srgbClr val="D5444C"/>
                </a:solidFill>
                <a:latin typeface="Agrandir Narrow Bold"/>
              </a:rPr>
              <a:t>About </a:t>
            </a:r>
            <a:r>
              <a:rPr lang="en-US" sz="3500">
                <a:solidFill>
                  <a:srgbClr val="D5444C"/>
                </a:solidFill>
                <a:latin typeface="Agrandir Narrow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67958" y="6226500"/>
            <a:ext cx="5300464" cy="262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16"/>
              </a:lnSpc>
              <a:spcBef>
                <a:spcPct val="0"/>
              </a:spcBef>
            </a:pPr>
            <a:r>
              <a:rPr lang="en-US" sz="12098">
                <a:solidFill>
                  <a:srgbClr val="D5444C"/>
                </a:solidFill>
                <a:latin typeface="Agrandir Narrow Bold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48404" y="6999261"/>
            <a:ext cx="2707176" cy="214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0"/>
              </a:lnSpc>
              <a:spcBef>
                <a:spcPct val="0"/>
              </a:spcBef>
            </a:pPr>
            <a:r>
              <a:rPr lang="en-US" sz="3500">
                <a:solidFill>
                  <a:srgbClr val="D5444C"/>
                </a:solidFill>
                <a:latin typeface="Agrandir Narrow Bold"/>
              </a:rPr>
              <a:t>million have profound deafness.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09609" y="5492206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42110" y="5489992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73308" y="5487779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204506" y="5485565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2" y="0"/>
                </a:lnTo>
                <a:lnTo>
                  <a:pt x="450222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35703" y="5483351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66901" y="5481137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098099" y="5478924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76921" y="6600109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309609" y="6597896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942110" y="6595682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573308" y="6593468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204506" y="6591254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2" y="0"/>
                </a:lnTo>
                <a:lnTo>
                  <a:pt x="450222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835703" y="6589041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6"/>
                </a:lnTo>
                <a:lnTo>
                  <a:pt x="0" y="1011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466901" y="6586827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098099" y="6584613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76921" y="7722593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309609" y="7720379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942110" y="7718165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573308" y="7715951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204506" y="7713738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2" y="0"/>
                </a:lnTo>
                <a:lnTo>
                  <a:pt x="450222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4835703" y="7711524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466901" y="7709310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098099" y="7707096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676921" y="8816792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309609" y="8814578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2942110" y="8812365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3573308" y="8810151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4204506" y="8807937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2" y="0"/>
                </a:lnTo>
                <a:lnTo>
                  <a:pt x="450222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4835703" y="8805723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466901" y="8803510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6098099" y="8801296"/>
            <a:ext cx="450223" cy="1011737"/>
          </a:xfrm>
          <a:custGeom>
            <a:avLst/>
            <a:gdLst/>
            <a:ahLst/>
            <a:cxnLst/>
            <a:rect r="r" b="b" t="t" l="l"/>
            <a:pathLst>
              <a:path h="1011737" w="450223">
                <a:moveTo>
                  <a:pt x="0" y="0"/>
                </a:moveTo>
                <a:lnTo>
                  <a:pt x="450223" y="0"/>
                </a:lnTo>
                <a:lnTo>
                  <a:pt x="450223" y="1011737"/>
                </a:lnTo>
                <a:lnTo>
                  <a:pt x="0" y="1011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3062" y="5127584"/>
            <a:ext cx="6343765" cy="1726094"/>
          </a:xfrm>
          <a:custGeom>
            <a:avLst/>
            <a:gdLst/>
            <a:ahLst/>
            <a:cxnLst/>
            <a:rect r="r" b="b" t="t" l="l"/>
            <a:pathLst>
              <a:path h="1726094" w="6343765">
                <a:moveTo>
                  <a:pt x="0" y="0"/>
                </a:moveTo>
                <a:lnTo>
                  <a:pt x="6343765" y="0"/>
                </a:lnTo>
                <a:lnTo>
                  <a:pt x="6343765" y="1726094"/>
                </a:lnTo>
                <a:lnTo>
                  <a:pt x="0" y="1726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4182374">
            <a:off x="6825834" y="4934358"/>
            <a:ext cx="1619181" cy="172253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36331" y="9182100"/>
            <a:ext cx="300236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762031"/>
            <a:ext cx="8612739" cy="284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3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grandir Narrow"/>
              </a:rPr>
              <a:t>The American Sign Language Letters dataset </a:t>
            </a:r>
          </a:p>
          <a:p>
            <a:pPr algn="just">
              <a:lnSpc>
                <a:spcPts val="553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grandir Narrow"/>
              </a:rPr>
              <a:t>is an object detection dataset of each </a:t>
            </a:r>
            <a:r>
              <a:rPr lang="en-US" sz="3500">
                <a:solidFill>
                  <a:srgbClr val="D5444C"/>
                </a:solidFill>
                <a:latin typeface="Agrandir Narrow Bold"/>
              </a:rPr>
              <a:t>ASL </a:t>
            </a:r>
          </a:p>
          <a:p>
            <a:pPr algn="just">
              <a:lnSpc>
                <a:spcPts val="5530"/>
              </a:lnSpc>
              <a:spcBef>
                <a:spcPct val="0"/>
              </a:spcBef>
            </a:pPr>
            <a:r>
              <a:rPr lang="en-US" sz="3500">
                <a:solidFill>
                  <a:srgbClr val="D5444C"/>
                </a:solidFill>
                <a:latin typeface="Agrandir Narrow Bold"/>
              </a:rPr>
              <a:t>letter</a:t>
            </a:r>
            <a:r>
              <a:rPr lang="en-US" sz="3500">
                <a:solidFill>
                  <a:srgbClr val="D5444C"/>
                </a:solidFill>
                <a:latin typeface="Agrandir Narrow"/>
              </a:rPr>
              <a:t> 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with a bounding box by </a:t>
            </a:r>
            <a:r>
              <a:rPr lang="en-US" sz="3500">
                <a:solidFill>
                  <a:srgbClr val="5F00CC"/>
                </a:solidFill>
                <a:latin typeface="Agrandir Narrow Bold"/>
              </a:rPr>
              <a:t>David Lee</a:t>
            </a:r>
            <a:r>
              <a:rPr lang="en-US" sz="3500">
                <a:solidFill>
                  <a:srgbClr val="000000"/>
                </a:solidFill>
                <a:latin typeface="Agrandir Narrow"/>
              </a:rPr>
              <a:t> a</a:t>
            </a:r>
          </a:p>
          <a:p>
            <a:pPr algn="just">
              <a:lnSpc>
                <a:spcPts val="553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grandir Narrow"/>
              </a:rPr>
              <a:t>Data scientist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3994" y="4020505"/>
            <a:ext cx="72260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5F00CC"/>
                </a:solidFill>
                <a:latin typeface="Open Sans Bold"/>
              </a:rPr>
              <a:t>Sign langauge 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Dataset settings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41292" y="9182100"/>
            <a:ext cx="290314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5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163050" y="3763300"/>
            <a:ext cx="0" cy="5695025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245746" y="3583732"/>
            <a:ext cx="6796064" cy="109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2"/>
              </a:lnSpc>
            </a:pPr>
            <a:r>
              <a:rPr lang="en-US" sz="4296">
                <a:solidFill>
                  <a:srgbClr val="00004D"/>
                </a:solidFill>
                <a:latin typeface="Agrandir Narrow Bold"/>
              </a:rPr>
              <a:t>Source Images</a:t>
            </a:r>
            <a:r>
              <a:rPr lang="en-US" sz="4296">
                <a:solidFill>
                  <a:srgbClr val="00004D"/>
                </a:solidFill>
                <a:latin typeface="Agrandir Narrow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0" y="3583732"/>
            <a:ext cx="6796064" cy="109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2"/>
              </a:lnSpc>
            </a:pPr>
            <a:r>
              <a:rPr lang="en-US" sz="4296">
                <a:solidFill>
                  <a:srgbClr val="00004D"/>
                </a:solidFill>
                <a:latin typeface="Agrandir Narrow Bold"/>
              </a:rPr>
              <a:t>Train/Test split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8681" y="5171733"/>
            <a:ext cx="8010194" cy="75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530"/>
              </a:lnSpc>
              <a:buFont typeface="Arial"/>
              <a:buChar char="•"/>
            </a:pPr>
            <a:r>
              <a:rPr lang="en-US" sz="3500">
                <a:solidFill>
                  <a:srgbClr val="00004D"/>
                </a:solidFill>
                <a:latin typeface="Agrandir Narrow"/>
              </a:rPr>
              <a:t>Images : 720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19478" y="5171733"/>
            <a:ext cx="8010194" cy="75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530"/>
              </a:lnSpc>
              <a:buFont typeface="Arial"/>
              <a:buChar char="•"/>
            </a:pPr>
            <a:r>
              <a:rPr lang="en-US" sz="3500">
                <a:solidFill>
                  <a:srgbClr val="00004D"/>
                </a:solidFill>
                <a:latin typeface="Agrandir Narrow"/>
              </a:rPr>
              <a:t>Training Set : 504 images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8681" y="6382212"/>
            <a:ext cx="8010194" cy="75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530"/>
              </a:lnSpc>
              <a:buFont typeface="Arial"/>
              <a:buChar char="•"/>
            </a:pPr>
            <a:r>
              <a:rPr lang="en-US" sz="3500">
                <a:solidFill>
                  <a:srgbClr val="00004D"/>
                </a:solidFill>
                <a:latin typeface="Agrandir Narrow"/>
              </a:rPr>
              <a:t>classes : 26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9478" y="6382212"/>
            <a:ext cx="8010194" cy="75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530"/>
              </a:lnSpc>
              <a:buFont typeface="Arial"/>
              <a:buChar char="•"/>
            </a:pPr>
            <a:r>
              <a:rPr lang="en-US" sz="3500">
                <a:solidFill>
                  <a:srgbClr val="00004D"/>
                </a:solidFill>
                <a:latin typeface="Agrandir Narrow"/>
              </a:rPr>
              <a:t>Validation Set : 144 images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19478" y="7632527"/>
            <a:ext cx="8010194" cy="75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530"/>
              </a:lnSpc>
              <a:buFont typeface="Arial"/>
              <a:buChar char="•"/>
            </a:pPr>
            <a:r>
              <a:rPr lang="en-US" sz="3500">
                <a:solidFill>
                  <a:srgbClr val="00004D"/>
                </a:solidFill>
                <a:latin typeface="Agrandir Narrow"/>
              </a:rPr>
              <a:t>Testing Set : 72 images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9284" y="7419231"/>
            <a:ext cx="8010194" cy="68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6"/>
              </a:lnSpc>
            </a:pPr>
            <a:r>
              <a:rPr lang="en-US" sz="3200">
                <a:solidFill>
                  <a:srgbClr val="00004D"/>
                </a:solidFill>
                <a:latin typeface="Agrandir Narrow Bold"/>
              </a:rPr>
              <a:t>Letters from A to Z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182374">
            <a:off x="2784403" y="4017874"/>
            <a:ext cx="1250937" cy="133078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4774769" y="4989146"/>
            <a:ext cx="12855072" cy="6398243"/>
          </a:xfrm>
          <a:custGeom>
            <a:avLst/>
            <a:gdLst/>
            <a:ahLst/>
            <a:cxnLst/>
            <a:rect r="r" b="b" t="t" l="l"/>
            <a:pathLst>
              <a:path h="6398243" w="12855072">
                <a:moveTo>
                  <a:pt x="0" y="0"/>
                </a:moveTo>
                <a:lnTo>
                  <a:pt x="12855071" y="0"/>
                </a:lnTo>
                <a:lnTo>
                  <a:pt x="12855071" y="6398243"/>
                </a:lnTo>
                <a:lnTo>
                  <a:pt x="0" y="6398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385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95350"/>
            <a:ext cx="9668977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75357" y="3474238"/>
            <a:ext cx="2630528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5F00CC"/>
                </a:solidFill>
                <a:latin typeface="Open Sans Bold"/>
              </a:rPr>
              <a:t>YOLO-NAS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2057" y="4597541"/>
            <a:ext cx="1418631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5F00CC"/>
                </a:solidFill>
                <a:latin typeface="Open Sans Bold"/>
              </a:rPr>
              <a:t>YOLO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8084" y="4305378"/>
            <a:ext cx="8010194" cy="68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6"/>
              </a:lnSpc>
            </a:pPr>
            <a:r>
              <a:rPr lang="en-US" sz="3200">
                <a:solidFill>
                  <a:srgbClr val="00004D"/>
                </a:solidFill>
                <a:latin typeface="Agrandir Narrow Bold"/>
              </a:rPr>
              <a:t>mAP on Roboflow 100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515417"/>
            <a:ext cx="8462391" cy="777158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-678271"/>
            <a:ext cx="18288000" cy="3032636"/>
            <a:chOff x="0" y="0"/>
            <a:chExt cx="9414331" cy="15611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633316" y="5865768"/>
            <a:ext cx="1018783" cy="45845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453081"/>
            <a:ext cx="9668977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29981" y="9182100"/>
            <a:ext cx="312936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22774" y="5825754"/>
            <a:ext cx="163879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AutoNAC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22774" y="4127383"/>
            <a:ext cx="3295883" cy="69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5F00CC"/>
                </a:solidFill>
                <a:latin typeface="Open Sans Bold"/>
              </a:rPr>
              <a:t>Key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23844" y="5825754"/>
            <a:ext cx="37808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optimal sizes of stages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633316" y="6683821"/>
            <a:ext cx="1018783" cy="45845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822774" y="6660943"/>
            <a:ext cx="182612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QCP &amp; QCI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23844" y="6660943"/>
            <a:ext cx="389106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Minimize accuracy loss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633316" y="7551849"/>
            <a:ext cx="1018783" cy="45845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886514" y="7528971"/>
            <a:ext cx="16223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Roboflow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02425" y="7528971"/>
            <a:ext cx="37338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 Bold"/>
              </a:rPr>
              <a:t>trained on a collection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Process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3" id="23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2" id="52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3" id="53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4" id="54"/>
          <p:cNvSpPr txBox="true"/>
          <p:nvPr/>
        </p:nvSpPr>
        <p:spPr>
          <a:xfrm rot="0">
            <a:off x="664093" y="7352515"/>
            <a:ext cx="4056557" cy="70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278">
                <a:solidFill>
                  <a:srgbClr val="000000"/>
                </a:solidFill>
                <a:latin typeface="Agrandir Narrow"/>
              </a:rPr>
              <a:t>Environment Setup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0" id="60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65" id="65"/>
          <p:cNvSpPr txBox="true"/>
          <p:nvPr/>
        </p:nvSpPr>
        <p:spPr>
          <a:xfrm rot="0">
            <a:off x="1028700" y="8741498"/>
            <a:ext cx="3842081" cy="97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D5444C"/>
                </a:solidFill>
                <a:latin typeface="Aileron"/>
              </a:rPr>
              <a:t>R</a:t>
            </a:r>
            <a:r>
              <a:rPr lang="en-US" sz="2799">
                <a:solidFill>
                  <a:srgbClr val="D5444C"/>
                </a:solidFill>
                <a:latin typeface="Aileron"/>
              </a:rPr>
              <a:t>equired  packages.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D5444C"/>
                </a:solidFill>
                <a:latin typeface="Aileron"/>
              </a:rPr>
              <a:t>Essential libraries.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32636"/>
            <a:chOff x="0" y="0"/>
            <a:chExt cx="9414331" cy="15611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1561146"/>
            </a:xfrm>
            <a:custGeom>
              <a:avLst/>
              <a:gdLst/>
              <a:ahLst/>
              <a:cxnLst/>
              <a:rect r="r" b="b" t="t" l="l"/>
              <a:pathLst>
                <a:path h="1561146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599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95350"/>
            <a:ext cx="9668977" cy="12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Process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2" id="22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3" id="23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2206187" y="5923255"/>
            <a:ext cx="892313" cy="892313"/>
            <a:chOff x="0" y="0"/>
            <a:chExt cx="556826" cy="5568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868014" y="5906975"/>
            <a:ext cx="892313" cy="892313"/>
            <a:chOff x="0" y="0"/>
            <a:chExt cx="556826" cy="55682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D544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399602" y="5923255"/>
            <a:ext cx="892313" cy="892313"/>
            <a:chOff x="0" y="0"/>
            <a:chExt cx="556826" cy="5568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996310" y="5923255"/>
            <a:ext cx="892313" cy="892313"/>
            <a:chOff x="0" y="0"/>
            <a:chExt cx="556826" cy="55682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593018" y="5923255"/>
            <a:ext cx="892313" cy="892313"/>
            <a:chOff x="0" y="0"/>
            <a:chExt cx="556826" cy="5568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2652343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7845759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 flipV="true">
            <a:off x="3098499" y="6353131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>
            <a:off x="5760326" y="6353131"/>
            <a:ext cx="1639276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8291915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10888623" y="6369411"/>
            <a:ext cx="1704395" cy="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5314170" y="5143500"/>
            <a:ext cx="0" cy="763475"/>
          </a:xfrm>
          <a:prstGeom prst="line">
            <a:avLst/>
          </a:prstGeom>
          <a:ln cap="flat" w="38100">
            <a:solidFill>
              <a:srgbClr val="D5444C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2" id="52"/>
          <p:cNvSpPr/>
          <p:nvPr/>
        </p:nvSpPr>
        <p:spPr>
          <a:xfrm flipV="true">
            <a:off x="10464908" y="5143500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3" id="53"/>
          <p:cNvSpPr/>
          <p:nvPr/>
        </p:nvSpPr>
        <p:spPr>
          <a:xfrm>
            <a:off x="13062710" y="6815567"/>
            <a:ext cx="0" cy="746498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4" id="54"/>
          <p:cNvSpPr txBox="true"/>
          <p:nvPr/>
        </p:nvSpPr>
        <p:spPr>
          <a:xfrm rot="0">
            <a:off x="3486657" y="4439256"/>
            <a:ext cx="3693127" cy="70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278">
                <a:solidFill>
                  <a:srgbClr val="000000"/>
                </a:solidFill>
                <a:latin typeface="Agrandir Narrow"/>
              </a:rPr>
              <a:t>Dataset Preparation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D544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0" id="60"/>
          <p:cNvGrpSpPr/>
          <p:nvPr/>
        </p:nvGrpSpPr>
        <p:grpSpPr>
          <a:xfrm rot="0">
            <a:off x="15255055" y="5946366"/>
            <a:ext cx="892313" cy="892313"/>
            <a:chOff x="0" y="0"/>
            <a:chExt cx="556826" cy="55682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 flipV="true">
            <a:off x="13485540" y="6392522"/>
            <a:ext cx="1769515" cy="16280"/>
          </a:xfrm>
          <a:prstGeom prst="line">
            <a:avLst/>
          </a:prstGeom>
          <a:ln cap="flat" w="476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15701211" y="5182891"/>
            <a:ext cx="0" cy="763475"/>
          </a:xfrm>
          <a:prstGeom prst="line">
            <a:avLst/>
          </a:prstGeom>
          <a:ln cap="flat" w="38100">
            <a:solidFill>
              <a:srgbClr val="737373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65" id="65"/>
          <p:cNvSpPr txBox="true"/>
          <p:nvPr/>
        </p:nvSpPr>
        <p:spPr>
          <a:xfrm rot="0">
            <a:off x="3158816" y="8266915"/>
            <a:ext cx="5408745" cy="97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D5444C"/>
                </a:solidFill>
                <a:latin typeface="Aileron"/>
              </a:rPr>
              <a:t>Export and </a:t>
            </a:r>
            <a:r>
              <a:rPr lang="en-US" sz="2799" strike="noStrike" u="none">
                <a:solidFill>
                  <a:srgbClr val="D5444C"/>
                </a:solidFill>
                <a:latin typeface="Aileron"/>
              </a:rPr>
              <a:t>Import the dataset.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D5444C"/>
                </a:solidFill>
                <a:latin typeface="Aileron"/>
              </a:rPr>
              <a:t>Configure dataset parameters.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DAFysR8BG1I</dc:identifier>
  <dcterms:modified xsi:type="dcterms:W3CDTF">2011-08-01T06:04:30Z</dcterms:modified>
  <cp:revision>1</cp:revision>
  <dc:title>Copy of ChatGPT</dc:title>
</cp:coreProperties>
</file>